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5"/>
  </p:handoutMasterIdLst>
  <p:sldIdLst>
    <p:sldId id="349" r:id="rId2"/>
    <p:sldId id="351" r:id="rId3"/>
    <p:sldId id="352" r:id="rId4"/>
  </p:sldIdLst>
  <p:sldSz cx="12192000" cy="6858000"/>
  <p:notesSz cx="6858000" cy="9144000"/>
  <p:embeddedFontLst>
    <p:embeddedFont>
      <p:font typeface="Open Sans Light" charset="0"/>
      <p:regular r:id="rId6"/>
    </p:embeddedFont>
    <p:embeddedFont>
      <p:font typeface="Calibri" pitchFamily="34" charset="0"/>
      <p:regular r:id="rId7"/>
      <p:bold r:id="rId8"/>
      <p:italic r:id="rId9"/>
      <p:boldItalic r:id="rId10"/>
    </p:embeddedFont>
    <p:embeddedFont>
      <p:font typeface="Roboto Light" charset="0"/>
      <p:regular r:id="rId11"/>
      <p:italic r:id="rId12"/>
    </p:embeddedFont>
    <p:embeddedFont>
      <p:font typeface="Roboto Thin" charset="0"/>
      <p:regular r:id="rId13"/>
      <p:italic r:id="rId1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 Th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Roboto Th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2583"/>
    <a:srgbClr val="FDB827"/>
    <a:srgbClr val="FFD9B9"/>
    <a:srgbClr val="C5E1E7"/>
    <a:srgbClr val="262626"/>
    <a:srgbClr val="A6A6A6"/>
    <a:srgbClr val="FFFFFF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34" autoAdjust="0"/>
    <p:restoredTop sz="96254" autoAdjust="0"/>
  </p:normalViewPr>
  <p:slideViewPr>
    <p:cSldViewPr snapToGrid="0">
      <p:cViewPr varScale="1">
        <p:scale>
          <a:sx n="88" d="100"/>
          <a:sy n="88" d="100"/>
        </p:scale>
        <p:origin x="-300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192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EE23E6E-DB6E-4AA3-8089-F2F0816455CB}" type="datetimeFigureOut">
              <a:rPr lang="en-US"/>
              <a:pPr>
                <a:defRPr/>
              </a:pPr>
              <a:t>7/26/2016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322F044-6287-4EAE-B3E3-D755991B7F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2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31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C6F6D621-5308-4AC5-86B8-C32E65A748FE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8591549" y="1855027"/>
            <a:ext cx="2416550" cy="144844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83343" y="1860186"/>
            <a:ext cx="2415428" cy="229885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92110" y="3360384"/>
            <a:ext cx="2415428" cy="229885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182222" y="4210786"/>
            <a:ext cx="2416550" cy="144844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1438" y="1860186"/>
            <a:ext cx="2417670" cy="170297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3651438" y="3613728"/>
            <a:ext cx="2417669" cy="204550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6120654" y="1858910"/>
            <a:ext cx="2417669" cy="204550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20653" y="3953089"/>
            <a:ext cx="2417670" cy="170297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629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7AE62C14-2AC5-4435-BE56-631F96BF929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343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15776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 dirty="0">
                <a:solidFill>
                  <a:srgbClr val="7F7F7F"/>
                </a:solidFill>
                <a:cs typeface="Open Sans Light" panose="020B0306030504020204" pitchFamily="34" charset="0"/>
              </a:rPr>
              <a:t>Justin Wang and Sachal Dhillon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7C980717-C23C-477A-9E0E-3FDCE7688E44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973105"/>
            <a:ext cx="12192000" cy="308778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24526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FA8F6FEF-62E4-4D7E-80B1-B8311A7BA62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34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908175"/>
            <a:ext cx="12192000" cy="494982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390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B404FF66-7855-455E-B00F-7917EA069B16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036527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94898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675440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355982" y="1950181"/>
            <a:ext cx="2160575" cy="2160573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25876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D3E7EEE5-965D-48B3-8ABF-661688A0E2BD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11451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38200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67100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82551" y="1925905"/>
            <a:ext cx="2628900" cy="1691236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70518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7"/>
          <p:cNvSpPr txBox="1">
            <a:spLocks noChangeArrowheads="1"/>
          </p:cNvSpPr>
          <p:nvPr userDrawn="1"/>
        </p:nvSpPr>
        <p:spPr bwMode="auto">
          <a:xfrm>
            <a:off x="838200" y="6473825"/>
            <a:ext cx="13837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 dirty="0">
                <a:solidFill>
                  <a:srgbClr val="7F7F7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Justin Wang and Ethan</a:t>
            </a:r>
            <a:r>
              <a:rPr lang="en-US" altLang="en-US" sz="800" baseline="0" dirty="0">
                <a:solidFill>
                  <a:srgbClr val="7F7F7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 Ho</a:t>
            </a:r>
            <a:endParaRPr lang="en-US" altLang="en-US" sz="800" dirty="0">
              <a:solidFill>
                <a:srgbClr val="7F7F7F"/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AEBFFB9E-38A2-4E59-B048-C491E5B0955F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973105"/>
            <a:ext cx="12192000" cy="308778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3501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8127998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063999" y="0"/>
            <a:ext cx="4063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60598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9143999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3047999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6580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720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27166" y="818606"/>
            <a:ext cx="2354355" cy="2351314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082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345113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8385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83927" y="1"/>
            <a:ext cx="5708073" cy="6858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0093CA9A-3ED9-4F0B-BE52-3CEC26933E23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438399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4876797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15196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753591" y="0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0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2438399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4876797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18"/>
          </p:nvPr>
        </p:nvSpPr>
        <p:spPr>
          <a:xfrm>
            <a:off x="7315196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19"/>
          </p:nvPr>
        </p:nvSpPr>
        <p:spPr>
          <a:xfrm>
            <a:off x="9753591" y="1714499"/>
            <a:ext cx="2438401" cy="1714501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259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96041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824303" y="563951"/>
            <a:ext cx="2543393" cy="2543392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2431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4641273" y="639552"/>
            <a:ext cx="2909456" cy="2909455"/>
          </a:xfrm>
          <a:prstGeom prst="ellipse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1051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90550"/>
            <a:ext cx="92075" cy="8048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933113" y="6424613"/>
            <a:ext cx="314325" cy="314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838200" y="6473825"/>
            <a:ext cx="2206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rgbClr val="7F7F7F"/>
                </a:solidFill>
                <a:cs typeface="Open Sans Light" panose="020B0306030504020204" pitchFamily="34" charset="0"/>
              </a:rPr>
              <a:t>iDelapan Presentation | www.yourwebsite.com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10912475" y="6454775"/>
            <a:ext cx="355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Th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Th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Th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Th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Th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Th" pitchFamily="2" charset="0"/>
              </a:defRPr>
            </a:lvl9pPr>
          </a:lstStyle>
          <a:p>
            <a:pPr algn="ctr" eaLnBrk="1" hangingPunct="1"/>
            <a:fld id="{5035E913-D066-45EE-B419-9F1D8AA8195E}" type="slidenum">
              <a:rPr lang="en-US" altLang="en-US" sz="1100">
                <a:solidFill>
                  <a:schemeClr val="bg1"/>
                </a:solidFill>
                <a:cs typeface="Open Sans Light" panose="020B0306030504020204" pitchFamily="34" charset="0"/>
              </a:rPr>
              <a:pPr algn="ctr" eaLnBrk="1" hangingPunct="1"/>
              <a:t>‹Nº›</a:t>
            </a:fld>
            <a:endParaRPr lang="en-US" altLang="en-US" sz="1100">
              <a:solidFill>
                <a:schemeClr val="bg1"/>
              </a:solidFill>
              <a:cs typeface="Open Sans Light" panose="020B0306030504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27856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872692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956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838200" y="1081092"/>
            <a:ext cx="10515600" cy="452437"/>
          </a:xfrm>
        </p:spPr>
        <p:txBody>
          <a:bodyPr>
            <a:normAutofit/>
          </a:bodyPr>
          <a:lstStyle>
            <a:lvl1pPr algn="l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8200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16365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94528" y="1901628"/>
            <a:ext cx="2481109" cy="3641415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334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2ED52D-E8A7-4602-8D4D-43FA41247842}" type="datetimeFigureOut">
              <a:rPr lang="en-US"/>
              <a:pPr>
                <a:defRPr/>
              </a:pPr>
              <a:t>7/26/2016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07C54C2-A4BF-4030-8647-E9F28E38489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Roboto Th" pitchFamily="2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1"/>
            <a:ext cx="12193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1885747" y="3244"/>
            <a:ext cx="10306253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588" y="-3244"/>
            <a:ext cx="1887336" cy="6861244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65" y="947105"/>
            <a:ext cx="1881415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2888" y="106712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3483063" y="252468"/>
            <a:ext cx="7165416" cy="919934"/>
            <a:chOff x="4220502" y="2311823"/>
            <a:chExt cx="7165416" cy="919934"/>
          </a:xfrm>
        </p:grpSpPr>
        <p:sp>
          <p:nvSpPr>
            <p:cNvPr id="65" name="TextBox 64"/>
            <p:cNvSpPr txBox="1"/>
            <p:nvPr/>
          </p:nvSpPr>
          <p:spPr>
            <a:xfrm>
              <a:off x="4957271" y="2311823"/>
              <a:ext cx="56380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Introduction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Purpose and Strategy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23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9" name="8 Conector recto de flecha"/>
          <p:cNvCxnSpPr/>
          <p:nvPr/>
        </p:nvCxnSpPr>
        <p:spPr>
          <a:xfrm>
            <a:off x="3473454" y="2610662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2622522" y="849236"/>
            <a:ext cx="7426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Roboto Thin" charset="0"/>
                <a:ea typeface="Roboto Thin" charset="0"/>
              </a:rPr>
              <a:t>Purpose: </a:t>
            </a:r>
            <a:r>
              <a:rPr lang="en-US" sz="1600" dirty="0" smtClean="0">
                <a:latin typeface="Roboto Thin" charset="0"/>
                <a:ea typeface="Roboto Thin" charset="0"/>
              </a:rPr>
              <a:t>develop </a:t>
            </a:r>
            <a:r>
              <a:rPr lang="en-US" sz="1600" dirty="0">
                <a:latin typeface="Roboto Thin" charset="0"/>
                <a:ea typeface="Roboto Thin" charset="0"/>
              </a:rPr>
              <a:t>a statistical learning pipeline to automatically classify </a:t>
            </a:r>
            <a:r>
              <a:rPr lang="en-US" sz="1600" dirty="0" err="1">
                <a:latin typeface="Roboto Thin" charset="0"/>
                <a:ea typeface="Roboto Thin" charset="0"/>
              </a:rPr>
              <a:t>immunofluorescent</a:t>
            </a:r>
            <a:r>
              <a:rPr lang="en-US" sz="1600" dirty="0">
                <a:latin typeface="Roboto Thin" charset="0"/>
                <a:ea typeface="Roboto Thin" charset="0"/>
              </a:rPr>
              <a:t> images of developing mouse lungs in the </a:t>
            </a:r>
            <a:r>
              <a:rPr lang="en-US" sz="1600" dirty="0" err="1">
                <a:latin typeface="Roboto Thin" charset="0"/>
                <a:ea typeface="Roboto Thin" charset="0"/>
              </a:rPr>
              <a:t>LungMAP</a:t>
            </a:r>
            <a:r>
              <a:rPr lang="en-US" sz="1600" dirty="0">
                <a:latin typeface="Roboto Thin" charset="0"/>
                <a:ea typeface="Roboto Thin" charset="0"/>
              </a:rPr>
              <a:t> database</a:t>
            </a:r>
            <a:endParaRPr lang="es-CO" sz="1600" dirty="0">
              <a:latin typeface="Roboto Thin" charset="0"/>
              <a:ea typeface="Roboto Thin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622329" y="1453005"/>
            <a:ext cx="154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Strategy</a:t>
            </a:r>
            <a:r>
              <a:rPr lang="es-ES" dirty="0" smtClean="0"/>
              <a:t>:</a:t>
            </a:r>
            <a:endParaRPr lang="es-CO" dirty="0"/>
          </a:p>
        </p:txBody>
      </p:sp>
      <p:sp>
        <p:nvSpPr>
          <p:cNvPr id="15" name="14 Rectángulo redondeado"/>
          <p:cNvSpPr/>
          <p:nvPr/>
        </p:nvSpPr>
        <p:spPr>
          <a:xfrm>
            <a:off x="1988084" y="3021454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2" name="31 Conector recto de flecha"/>
          <p:cNvCxnSpPr/>
          <p:nvPr/>
        </p:nvCxnSpPr>
        <p:spPr>
          <a:xfrm>
            <a:off x="3489155" y="4514889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/>
          <p:nvPr/>
        </p:nvCxnSpPr>
        <p:spPr>
          <a:xfrm>
            <a:off x="3496165" y="3576939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/>
          <p:nvPr/>
        </p:nvCxnSpPr>
        <p:spPr>
          <a:xfrm>
            <a:off x="3505645" y="5447148"/>
            <a:ext cx="0" cy="4075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Oval 8"/>
          <p:cNvSpPr/>
          <p:nvPr/>
        </p:nvSpPr>
        <p:spPr>
          <a:xfrm>
            <a:off x="2773263" y="5878121"/>
            <a:ext cx="1464762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8"/>
          <p:cNvSpPr/>
          <p:nvPr/>
        </p:nvSpPr>
        <p:spPr>
          <a:xfrm>
            <a:off x="2622329" y="1876894"/>
            <a:ext cx="1718114" cy="724712"/>
          </a:xfrm>
          <a:prstGeom prst="ellipse">
            <a:avLst/>
          </a:prstGeom>
          <a:gradFill flip="none" rotWithShape="1">
            <a:gsLst>
              <a:gs pos="0">
                <a:srgbClr val="7030A0">
                  <a:lumMod val="38000"/>
                </a:srgbClr>
              </a:gs>
              <a:gs pos="100000">
                <a:srgbClr val="542583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46 Rectángulo redondeado"/>
          <p:cNvSpPr/>
          <p:nvPr/>
        </p:nvSpPr>
        <p:spPr>
          <a:xfrm>
            <a:off x="1988723" y="3984486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48 Rectángulo redondeado"/>
          <p:cNvSpPr/>
          <p:nvPr/>
        </p:nvSpPr>
        <p:spPr>
          <a:xfrm>
            <a:off x="1988723" y="4906871"/>
            <a:ext cx="3035122" cy="542260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21" y="1939487"/>
            <a:ext cx="2538350" cy="2157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475" y="1711434"/>
            <a:ext cx="2182330" cy="2173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26 CuadroTexto"/>
          <p:cNvSpPr txBox="1"/>
          <p:nvPr/>
        </p:nvSpPr>
        <p:spPr>
          <a:xfrm>
            <a:off x="6125147" y="4096930"/>
            <a:ext cx="171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pic>
        <p:nvPicPr>
          <p:cNvPr id="1032" name="Picture 8" descr="http://worldartsme.com/images/merging-arrows-clipart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51571" y="2852582"/>
            <a:ext cx="1667904" cy="166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60 CuadroTexto"/>
          <p:cNvSpPr txBox="1"/>
          <p:nvPr/>
        </p:nvSpPr>
        <p:spPr>
          <a:xfrm>
            <a:off x="10153391" y="3884517"/>
            <a:ext cx="171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r>
              <a:rPr lang="es-ES" sz="1400" dirty="0" smtClean="0">
                <a:latin typeface="Roboto Thin" charset="0"/>
                <a:ea typeface="Roboto Thin" charset="0"/>
              </a:rPr>
              <a:t> </a:t>
            </a:r>
            <a:r>
              <a:rPr lang="es-ES" sz="1400" dirty="0" err="1" smtClean="0">
                <a:latin typeface="Roboto Thin" charset="0"/>
                <a:ea typeface="Roboto Thin" charset="0"/>
              </a:rPr>
              <a:t>Metadata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8186816" y="5449131"/>
            <a:ext cx="186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 smtClean="0">
                <a:latin typeface="Roboto Thin" charset="0"/>
                <a:ea typeface="Roboto Thin" charset="0"/>
              </a:rPr>
              <a:t>Image</a:t>
            </a:r>
            <a:r>
              <a:rPr lang="es-ES" sz="1400" dirty="0" smtClean="0">
                <a:latin typeface="Roboto Thin" charset="0"/>
                <a:ea typeface="Roboto Thin" charset="0"/>
              </a:rPr>
              <a:t> </a:t>
            </a:r>
            <a:r>
              <a:rPr lang="es-ES" sz="1400" dirty="0" err="1" smtClean="0">
                <a:latin typeface="Roboto Thin" charset="0"/>
                <a:ea typeface="Roboto Thin" charset="0"/>
              </a:rPr>
              <a:t>information</a:t>
            </a:r>
            <a:r>
              <a:rPr lang="es-ES" sz="1400" dirty="0" smtClean="0">
                <a:latin typeface="Roboto Thin" charset="0"/>
                <a:ea typeface="Roboto Thin" charset="0"/>
              </a:rPr>
              <a:t> file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51" name="50 Rectángulo redondeado"/>
          <p:cNvSpPr/>
          <p:nvPr/>
        </p:nvSpPr>
        <p:spPr>
          <a:xfrm>
            <a:off x="7608946" y="4693845"/>
            <a:ext cx="2628102" cy="769484"/>
          </a:xfrm>
          <a:prstGeom prst="roundRect">
            <a:avLst/>
          </a:prstGeom>
          <a:gradFill flip="none" rotWithShape="1">
            <a:gsLst>
              <a:gs pos="0">
                <a:schemeClr val="accent6"/>
              </a:gs>
              <a:gs pos="100000">
                <a:srgbClr val="54258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angle 11"/>
          <p:cNvSpPr/>
          <p:nvPr/>
        </p:nvSpPr>
        <p:spPr>
          <a:xfrm>
            <a:off x="1817105" y="947105"/>
            <a:ext cx="60914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43 Rectángulo redondeado"/>
          <p:cNvSpPr/>
          <p:nvPr/>
        </p:nvSpPr>
        <p:spPr>
          <a:xfrm>
            <a:off x="7608946" y="4686746"/>
            <a:ext cx="2628102" cy="783682"/>
          </a:xfrm>
          <a:prstGeom prst="round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28 CuadroTexto"/>
          <p:cNvSpPr txBox="1"/>
          <p:nvPr/>
        </p:nvSpPr>
        <p:spPr>
          <a:xfrm>
            <a:off x="7608946" y="4689118"/>
            <a:ext cx="3747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100" dirty="0" err="1" smtClean="0">
                <a:latin typeface="Roboto Light" charset="0"/>
                <a:ea typeface="Roboto Light" charset="0"/>
              </a:rPr>
              <a:t>Number</a:t>
            </a:r>
            <a:r>
              <a:rPr lang="es-ES" sz="11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Bronchioles</a:t>
            </a:r>
            <a:r>
              <a:rPr lang="es-ES" sz="1100" dirty="0">
                <a:latin typeface="Roboto Light" charset="0"/>
                <a:ea typeface="Roboto Light" charset="0"/>
              </a:rPr>
              <a:t> </a:t>
            </a:r>
            <a:endParaRPr lang="es-ES" sz="1100" dirty="0" smtClean="0">
              <a:latin typeface="Roboto Light" charset="0"/>
              <a:ea typeface="Roboto Light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 err="1" smtClean="0">
                <a:latin typeface="Roboto Light" charset="0"/>
                <a:ea typeface="Roboto Light" charset="0"/>
              </a:rPr>
              <a:t>Number</a:t>
            </a:r>
            <a:r>
              <a:rPr lang="es-ES" sz="11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Acinar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Tubules</a:t>
            </a:r>
            <a:endParaRPr lang="es-ES" sz="1100" dirty="0">
              <a:latin typeface="Roboto Light" charset="0"/>
              <a:ea typeface="Roboto Light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 err="1" smtClean="0">
                <a:latin typeface="Roboto Light" charset="0"/>
                <a:ea typeface="Roboto Light" charset="0"/>
              </a:rPr>
              <a:t>Percentage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area</a:t>
            </a:r>
            <a:r>
              <a:rPr lang="es-ES" sz="11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muscle</a:t>
            </a:r>
            <a:endParaRPr lang="es-ES" sz="1100" dirty="0" smtClean="0">
              <a:latin typeface="Roboto Light" charset="0"/>
              <a:ea typeface="Roboto Light" charset="0"/>
            </a:endParaRPr>
          </a:p>
          <a:p>
            <a:pPr marL="285750" indent="-285750">
              <a:buFontTx/>
              <a:buChar char="-"/>
            </a:pPr>
            <a:r>
              <a:rPr lang="es-ES" sz="1100" dirty="0" smtClean="0">
                <a:latin typeface="Roboto Light" charset="0"/>
                <a:ea typeface="Roboto Light" charset="0"/>
              </a:rPr>
              <a:t>Etc…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  <p:sp>
        <p:nvSpPr>
          <p:cNvPr id="45" name="44 Rectángulo redondeado"/>
          <p:cNvSpPr/>
          <p:nvPr/>
        </p:nvSpPr>
        <p:spPr>
          <a:xfrm>
            <a:off x="1988723" y="3984486"/>
            <a:ext cx="3035122" cy="545505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6" name="Oval 8"/>
          <p:cNvSpPr/>
          <p:nvPr/>
        </p:nvSpPr>
        <p:spPr>
          <a:xfrm>
            <a:off x="2773264" y="5878121"/>
            <a:ext cx="1464761" cy="72471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42 CuadroTexto"/>
          <p:cNvSpPr txBox="1"/>
          <p:nvPr/>
        </p:nvSpPr>
        <p:spPr>
          <a:xfrm>
            <a:off x="2727547" y="6025033"/>
            <a:ext cx="1557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smtClean="0"/>
              <a:t>JSON file </a:t>
            </a:r>
            <a:r>
              <a:rPr lang="es-ES" sz="1100" dirty="0" err="1" smtClean="0"/>
              <a:t>containing</a:t>
            </a:r>
            <a:r>
              <a:rPr lang="es-ES" sz="1100" dirty="0" smtClean="0"/>
              <a:t> </a:t>
            </a:r>
            <a:r>
              <a:rPr lang="es-ES" sz="1100" dirty="0" err="1" smtClean="0"/>
              <a:t>segmentation</a:t>
            </a:r>
            <a:r>
              <a:rPr lang="es-ES" sz="1100" dirty="0" smtClean="0"/>
              <a:t> data </a:t>
            </a:r>
            <a:endParaRPr lang="es-CO" sz="1100" dirty="0"/>
          </a:p>
        </p:txBody>
      </p:sp>
      <p:sp>
        <p:nvSpPr>
          <p:cNvPr id="58" name="TextBox 14"/>
          <p:cNvSpPr txBox="1"/>
          <p:nvPr/>
        </p:nvSpPr>
        <p:spPr>
          <a:xfrm>
            <a:off x="10049121" y="6027003"/>
            <a:ext cx="214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5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84" y="5510817"/>
            <a:ext cx="1300739" cy="6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 descr="http://c.dryicons.com/images/icon_sets/coquette_part_5_icons_set/png/128x128/json_fi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733" y="5279170"/>
            <a:ext cx="335955" cy="33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59 Rectángulo redondeado"/>
          <p:cNvSpPr/>
          <p:nvPr/>
        </p:nvSpPr>
        <p:spPr>
          <a:xfrm>
            <a:off x="1988723" y="3021454"/>
            <a:ext cx="3035122" cy="542260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61 Rectángulo redondeado"/>
          <p:cNvSpPr/>
          <p:nvPr/>
        </p:nvSpPr>
        <p:spPr>
          <a:xfrm>
            <a:off x="1988723" y="4907534"/>
            <a:ext cx="3035122" cy="542260"/>
          </a:xfrm>
          <a:prstGeom prst="round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47 CuadroTexto"/>
          <p:cNvSpPr txBox="1"/>
          <p:nvPr/>
        </p:nvSpPr>
        <p:spPr>
          <a:xfrm>
            <a:off x="1978923" y="4041794"/>
            <a:ext cx="3034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latin typeface="Roboto Light" charset="0"/>
                <a:ea typeface="Roboto Light" charset="0"/>
              </a:rPr>
              <a:t>Segment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image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using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parameters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defined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by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metadata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information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  <p:sp>
        <p:nvSpPr>
          <p:cNvPr id="50" name="49 CuadroTexto"/>
          <p:cNvSpPr txBox="1"/>
          <p:nvPr/>
        </p:nvSpPr>
        <p:spPr>
          <a:xfrm>
            <a:off x="1988723" y="4962557"/>
            <a:ext cx="3034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latin typeface="Roboto Light" charset="0"/>
                <a:ea typeface="Roboto Light" charset="0"/>
              </a:rPr>
              <a:t>Annotate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image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by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pointing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out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structures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found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with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segmentation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  <p:sp>
        <p:nvSpPr>
          <p:cNvPr id="63" name="Oval 8"/>
          <p:cNvSpPr/>
          <p:nvPr/>
        </p:nvSpPr>
        <p:spPr>
          <a:xfrm>
            <a:off x="2622329" y="1876894"/>
            <a:ext cx="1718114" cy="724712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CuadroTexto"/>
          <p:cNvSpPr txBox="1"/>
          <p:nvPr/>
        </p:nvSpPr>
        <p:spPr>
          <a:xfrm>
            <a:off x="2733921" y="2117500"/>
            <a:ext cx="1479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/>
              <a:t>Lung</a:t>
            </a:r>
            <a:r>
              <a:rPr lang="es-ES" sz="1100" dirty="0" smtClean="0"/>
              <a:t> </a:t>
            </a:r>
            <a:r>
              <a:rPr lang="es-ES" sz="1100" dirty="0" err="1" smtClean="0"/>
              <a:t>Image</a:t>
            </a:r>
            <a:endParaRPr lang="es-CO" sz="1100" dirty="0"/>
          </a:p>
        </p:txBody>
      </p:sp>
      <p:sp>
        <p:nvSpPr>
          <p:cNvPr id="46" name="45 CuadroTexto"/>
          <p:cNvSpPr txBox="1"/>
          <p:nvPr/>
        </p:nvSpPr>
        <p:spPr>
          <a:xfrm>
            <a:off x="1956213" y="3077138"/>
            <a:ext cx="3034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>
                <a:latin typeface="Roboto Light" charset="0"/>
                <a:ea typeface="Roboto Light" charset="0"/>
              </a:rPr>
              <a:t>Extract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metadata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from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the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image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by</a:t>
            </a:r>
            <a:r>
              <a:rPr lang="es-ES" sz="1100" dirty="0" smtClean="0">
                <a:latin typeface="Roboto Light" charset="0"/>
                <a:ea typeface="Roboto Light" charset="0"/>
              </a:rPr>
              <a:t>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using</a:t>
            </a:r>
            <a:r>
              <a:rPr lang="es-ES" sz="1100" dirty="0" smtClean="0">
                <a:latin typeface="Roboto Light" charset="0"/>
                <a:ea typeface="Roboto Light" charset="0"/>
              </a:rPr>
              <a:t> SPARQL </a:t>
            </a:r>
            <a:r>
              <a:rPr lang="es-ES" sz="1100" dirty="0" err="1" smtClean="0">
                <a:latin typeface="Roboto Light" charset="0"/>
                <a:ea typeface="Roboto Light" charset="0"/>
              </a:rPr>
              <a:t>queries</a:t>
            </a:r>
            <a:endParaRPr lang="es-CO" sz="1100" dirty="0">
              <a:latin typeface="Roboto Light" charset="0"/>
              <a:ea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49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2"/>
            <a:ext cx="12192000" cy="6856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9"/>
          <p:cNvSpPr/>
          <p:nvPr/>
        </p:nvSpPr>
        <p:spPr>
          <a:xfrm>
            <a:off x="1872212" y="8067"/>
            <a:ext cx="10319788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5"/>
          <p:cNvSpPr/>
          <p:nvPr/>
        </p:nvSpPr>
        <p:spPr>
          <a:xfrm>
            <a:off x="-1" y="0"/>
            <a:ext cx="1867502" cy="6862824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/>
          <p:cNvSpPr/>
          <p:nvPr/>
        </p:nvSpPr>
        <p:spPr>
          <a:xfrm>
            <a:off x="-1" y="1440703"/>
            <a:ext cx="1867501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0"/>
          <p:cNvSpPr txBox="1"/>
          <p:nvPr/>
        </p:nvSpPr>
        <p:spPr>
          <a:xfrm>
            <a:off x="156231" y="1069470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8" name="Rectangle 11"/>
          <p:cNvSpPr/>
          <p:nvPr/>
        </p:nvSpPr>
        <p:spPr>
          <a:xfrm>
            <a:off x="1811298" y="1440703"/>
            <a:ext cx="60914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11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66"/>
          <p:cNvGrpSpPr/>
          <p:nvPr/>
        </p:nvGrpSpPr>
        <p:grpSpPr>
          <a:xfrm>
            <a:off x="3483063" y="132501"/>
            <a:ext cx="7165416" cy="1039901"/>
            <a:chOff x="4220502" y="2191856"/>
            <a:chExt cx="7165416" cy="1039901"/>
          </a:xfrm>
        </p:grpSpPr>
        <p:sp>
          <p:nvSpPr>
            <p:cNvPr id="13" name="TextBox 64"/>
            <p:cNvSpPr txBox="1"/>
            <p:nvPr/>
          </p:nvSpPr>
          <p:spPr>
            <a:xfrm>
              <a:off x="5197650" y="2191856"/>
              <a:ext cx="48718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Progress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Image Segmenting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14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15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414511" y="1453005"/>
            <a:ext cx="154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endParaRPr lang="es-CO" dirty="0"/>
          </a:p>
        </p:txBody>
      </p:sp>
      <p:sp>
        <p:nvSpPr>
          <p:cNvPr id="32" name="TextBox 14"/>
          <p:cNvSpPr txBox="1"/>
          <p:nvPr/>
        </p:nvSpPr>
        <p:spPr>
          <a:xfrm>
            <a:off x="10049121" y="6027003"/>
            <a:ext cx="214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193" y="740132"/>
            <a:ext cx="2004108" cy="2017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51" y="740132"/>
            <a:ext cx="2009453" cy="201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211" y="2420006"/>
            <a:ext cx="2025380" cy="20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20" y="3874049"/>
            <a:ext cx="2017988" cy="20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92" y="3896257"/>
            <a:ext cx="2038936" cy="20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33 CuadroTexto"/>
          <p:cNvSpPr txBox="1"/>
          <p:nvPr/>
        </p:nvSpPr>
        <p:spPr>
          <a:xfrm>
            <a:off x="2186193" y="2756217"/>
            <a:ext cx="200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Roboto Light" charset="0"/>
                <a:ea typeface="Roboto Light" charset="0"/>
              </a:rPr>
              <a:t>Acinar</a:t>
            </a:r>
            <a:r>
              <a:rPr lang="es-ES" dirty="0" smtClean="0">
                <a:latin typeface="Roboto Light" charset="0"/>
                <a:ea typeface="Roboto Light" charset="0"/>
              </a:rPr>
              <a:t> </a:t>
            </a:r>
            <a:r>
              <a:rPr lang="es-ES" dirty="0" err="1" smtClean="0">
                <a:latin typeface="Roboto Light" charset="0"/>
                <a:ea typeface="Roboto Light" charset="0"/>
              </a:rPr>
              <a:t>Tubule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6824034" y="2756217"/>
            <a:ext cx="200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Roboto Light" charset="0"/>
                <a:ea typeface="Roboto Light" charset="0"/>
              </a:rPr>
              <a:t>Veins</a:t>
            </a:r>
            <a:r>
              <a:rPr lang="es-ES" dirty="0" smtClean="0">
                <a:latin typeface="Roboto Light" charset="0"/>
                <a:ea typeface="Roboto Light" charset="0"/>
              </a:rPr>
              <a:t> and </a:t>
            </a:r>
            <a:r>
              <a:rPr lang="es-ES" dirty="0" err="1" smtClean="0">
                <a:latin typeface="Roboto Light" charset="0"/>
                <a:ea typeface="Roboto Light" charset="0"/>
              </a:rPr>
              <a:t>Arteries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2179253" y="5914245"/>
            <a:ext cx="201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Roboto Light" charset="0"/>
                <a:ea typeface="Roboto Light" charset="0"/>
              </a:rPr>
              <a:t>Bronchioles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6809292" y="5873694"/>
            <a:ext cx="210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Roboto Light" charset="0"/>
                <a:ea typeface="Roboto Light" charset="0"/>
              </a:rPr>
              <a:t>Sox9 </a:t>
            </a:r>
            <a:r>
              <a:rPr lang="es-ES" dirty="0" err="1" smtClean="0">
                <a:latin typeface="Roboto Light" charset="0"/>
                <a:ea typeface="Roboto Light" charset="0"/>
              </a:rPr>
              <a:t>marked</a:t>
            </a:r>
            <a:r>
              <a:rPr lang="es-ES" dirty="0" smtClean="0">
                <a:latin typeface="Roboto Light" charset="0"/>
                <a:ea typeface="Roboto Light" charset="0"/>
              </a:rPr>
              <a:t> </a:t>
            </a:r>
            <a:r>
              <a:rPr lang="es-ES" dirty="0" err="1" smtClean="0">
                <a:latin typeface="Roboto Light" charset="0"/>
                <a:ea typeface="Roboto Light" charset="0"/>
              </a:rPr>
              <a:t>cells</a:t>
            </a:r>
            <a:endParaRPr lang="es-CO" dirty="0">
              <a:latin typeface="Roboto Light" charset="0"/>
              <a:ea typeface="Roboto Light" charset="0"/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4460211" y="4441115"/>
            <a:ext cx="20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latin typeface="Roboto Light" charset="0"/>
                <a:ea typeface="Roboto Light" charset="0"/>
              </a:rPr>
              <a:t>Original </a:t>
            </a:r>
            <a:r>
              <a:rPr lang="es-ES" b="1" dirty="0" err="1" smtClean="0">
                <a:latin typeface="Roboto Light" charset="0"/>
                <a:ea typeface="Roboto Light" charset="0"/>
              </a:rPr>
              <a:t>Image</a:t>
            </a:r>
            <a:endParaRPr lang="es-CO" b="1" dirty="0">
              <a:latin typeface="Roboto Light" charset="0"/>
              <a:ea typeface="Roboto Light" charset="0"/>
            </a:endParaRPr>
          </a:p>
        </p:txBody>
      </p:sp>
      <p:sp>
        <p:nvSpPr>
          <p:cNvPr id="35" name="34 Flecha doblada"/>
          <p:cNvSpPr/>
          <p:nvPr/>
        </p:nvSpPr>
        <p:spPr>
          <a:xfrm>
            <a:off x="5472901" y="1388898"/>
            <a:ext cx="956441" cy="857434"/>
          </a:xfrm>
          <a:prstGeom prst="bentArrow">
            <a:avLst/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6" name="55 Flecha doblada"/>
          <p:cNvSpPr/>
          <p:nvPr/>
        </p:nvSpPr>
        <p:spPr>
          <a:xfrm flipV="1">
            <a:off x="5472902" y="4888543"/>
            <a:ext cx="956439" cy="856897"/>
          </a:xfrm>
          <a:prstGeom prst="bentArrow">
            <a:avLst/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7" name="56 Flecha doblada"/>
          <p:cNvSpPr/>
          <p:nvPr/>
        </p:nvSpPr>
        <p:spPr>
          <a:xfrm flipH="1" flipV="1">
            <a:off x="4516458" y="4885793"/>
            <a:ext cx="956439" cy="856899"/>
          </a:xfrm>
          <a:prstGeom prst="bentArrow">
            <a:avLst>
              <a:gd name="adj1" fmla="val 25000"/>
              <a:gd name="adj2" fmla="val 26364"/>
              <a:gd name="adj3" fmla="val 25000"/>
              <a:gd name="adj4" fmla="val 43750"/>
            </a:avLst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59" name="58 Rectángulo redondeado"/>
          <p:cNvSpPr/>
          <p:nvPr/>
        </p:nvSpPr>
        <p:spPr>
          <a:xfrm>
            <a:off x="9210458" y="268044"/>
            <a:ext cx="2920376" cy="1206837"/>
          </a:xfrm>
          <a:prstGeom prst="roundRect">
            <a:avLst/>
          </a:prstGeom>
          <a:solidFill>
            <a:srgbClr val="FDB8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67 Rectángulo redondeado"/>
          <p:cNvSpPr/>
          <p:nvPr/>
        </p:nvSpPr>
        <p:spPr>
          <a:xfrm>
            <a:off x="9188291" y="2798249"/>
            <a:ext cx="2920376" cy="954107"/>
          </a:xfrm>
          <a:prstGeom prst="round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72 Rectángulo redondeado"/>
          <p:cNvSpPr/>
          <p:nvPr/>
        </p:nvSpPr>
        <p:spPr>
          <a:xfrm>
            <a:off x="9200740" y="268045"/>
            <a:ext cx="2955204" cy="1206838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37 CuadroTexto"/>
          <p:cNvSpPr txBox="1"/>
          <p:nvPr/>
        </p:nvSpPr>
        <p:spPr>
          <a:xfrm>
            <a:off x="9210459" y="268045"/>
            <a:ext cx="29330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Roboto Thin" charset="0"/>
                <a:ea typeface="Roboto Thin" charset="0"/>
              </a:rPr>
              <a:t>Using information gathered from the metadata for each image, we determine the specific combination of segmentation rules we wish to </a:t>
            </a:r>
            <a:r>
              <a:rPr lang="en-US" sz="1400" dirty="0" smtClean="0">
                <a:latin typeface="Roboto Thin" charset="0"/>
                <a:ea typeface="Roboto Thin" charset="0"/>
              </a:rPr>
              <a:t>apply, as different images 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sp>
        <p:nvSpPr>
          <p:cNvPr id="74" name="73 Rectángulo redondeado"/>
          <p:cNvSpPr/>
          <p:nvPr/>
        </p:nvSpPr>
        <p:spPr>
          <a:xfrm>
            <a:off x="9205705" y="1523479"/>
            <a:ext cx="2920376" cy="1206837"/>
          </a:xfrm>
          <a:prstGeom prst="roundRect">
            <a:avLst/>
          </a:prstGeom>
          <a:solidFill>
            <a:srgbClr val="FDB82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74 Rectángulo redondeado"/>
          <p:cNvSpPr/>
          <p:nvPr/>
        </p:nvSpPr>
        <p:spPr>
          <a:xfrm>
            <a:off x="9188291" y="1523479"/>
            <a:ext cx="2955204" cy="1206838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75 CuadroTexto"/>
          <p:cNvSpPr txBox="1"/>
          <p:nvPr/>
        </p:nvSpPr>
        <p:spPr>
          <a:xfrm>
            <a:off x="9210459" y="1514560"/>
            <a:ext cx="29203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Roboto Thin" charset="0"/>
                <a:ea typeface="Roboto Thin" charset="0"/>
              </a:rPr>
              <a:t>We apply Gaussian blurring and normalization of colors, as well as area and color </a:t>
            </a:r>
            <a:r>
              <a:rPr lang="en-US" sz="1400" dirty="0" err="1">
                <a:latin typeface="Roboto Thin" charset="0"/>
                <a:ea typeface="Roboto Thin" charset="0"/>
              </a:rPr>
              <a:t>thresholding</a:t>
            </a:r>
            <a:r>
              <a:rPr lang="en-US" sz="1400" dirty="0">
                <a:latin typeface="Roboto Thin" charset="0"/>
                <a:ea typeface="Roboto Thin" charset="0"/>
              </a:rPr>
              <a:t>, to pick out the specific structures or cells that we want to identify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cxnSp>
        <p:nvCxnSpPr>
          <p:cNvPr id="44" name="43 Conector recto"/>
          <p:cNvCxnSpPr/>
          <p:nvPr/>
        </p:nvCxnSpPr>
        <p:spPr>
          <a:xfrm>
            <a:off x="9126218" y="286389"/>
            <a:ext cx="0" cy="5224428"/>
          </a:xfrm>
          <a:prstGeom prst="line">
            <a:avLst/>
          </a:prstGeom>
          <a:ln>
            <a:solidFill>
              <a:schemeClr val="tx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"/>
          <p:cNvCxnSpPr/>
          <p:nvPr/>
        </p:nvCxnSpPr>
        <p:spPr>
          <a:xfrm>
            <a:off x="2784764" y="3113043"/>
            <a:ext cx="80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82 Conector recto"/>
          <p:cNvCxnSpPr/>
          <p:nvPr/>
        </p:nvCxnSpPr>
        <p:spPr>
          <a:xfrm>
            <a:off x="7123813" y="6168191"/>
            <a:ext cx="1392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83 Conector recto"/>
          <p:cNvCxnSpPr/>
          <p:nvPr/>
        </p:nvCxnSpPr>
        <p:spPr>
          <a:xfrm>
            <a:off x="2784764" y="6199824"/>
            <a:ext cx="800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84 Conector recto"/>
          <p:cNvCxnSpPr/>
          <p:nvPr/>
        </p:nvCxnSpPr>
        <p:spPr>
          <a:xfrm>
            <a:off x="7065771" y="3113043"/>
            <a:ext cx="1465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85 Conector recto"/>
          <p:cNvCxnSpPr/>
          <p:nvPr/>
        </p:nvCxnSpPr>
        <p:spPr>
          <a:xfrm>
            <a:off x="4922238" y="4810447"/>
            <a:ext cx="11013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93 Flecha doblada"/>
          <p:cNvSpPr/>
          <p:nvPr/>
        </p:nvSpPr>
        <p:spPr>
          <a:xfrm>
            <a:off x="5472902" y="1386147"/>
            <a:ext cx="956441" cy="857434"/>
          </a:xfrm>
          <a:prstGeom prst="ben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6" name="95 Flecha doblada"/>
          <p:cNvSpPr/>
          <p:nvPr/>
        </p:nvSpPr>
        <p:spPr>
          <a:xfrm flipV="1">
            <a:off x="5472898" y="4885792"/>
            <a:ext cx="956445" cy="862397"/>
          </a:xfrm>
          <a:prstGeom prst="ben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7" name="96 Flecha doblada"/>
          <p:cNvSpPr/>
          <p:nvPr/>
        </p:nvSpPr>
        <p:spPr>
          <a:xfrm flipH="1" flipV="1">
            <a:off x="4516455" y="4883042"/>
            <a:ext cx="956445" cy="862399"/>
          </a:xfrm>
          <a:prstGeom prst="bentArrow">
            <a:avLst>
              <a:gd name="adj1" fmla="val 25000"/>
              <a:gd name="adj2" fmla="val 26364"/>
              <a:gd name="adj3" fmla="val 25000"/>
              <a:gd name="adj4" fmla="val 4375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0" name="79 CuadroTexto"/>
          <p:cNvSpPr txBox="1"/>
          <p:nvPr/>
        </p:nvSpPr>
        <p:spPr>
          <a:xfrm>
            <a:off x="2103066" y="3158446"/>
            <a:ext cx="209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400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Green</a:t>
            </a:r>
          </a:p>
          <a:p>
            <a:r>
              <a:rPr lang="es-ES" sz="1200" dirty="0" err="1" smtClean="0">
                <a:latin typeface="Roboto Thin" charset="0"/>
                <a:ea typeface="Roboto Thin" charset="0"/>
              </a:rPr>
              <a:t>Normalization</a:t>
            </a:r>
            <a:r>
              <a:rPr lang="es-ES" sz="1200" dirty="0" smtClean="0">
                <a:latin typeface="Roboto Thin" charset="0"/>
                <a:ea typeface="Roboto Thin" charset="0"/>
              </a:rPr>
              <a:t> of Green: Yes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100" name="99 CuadroTexto"/>
          <p:cNvSpPr txBox="1"/>
          <p:nvPr/>
        </p:nvSpPr>
        <p:spPr>
          <a:xfrm>
            <a:off x="6858115" y="6243025"/>
            <a:ext cx="2052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100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Green</a:t>
            </a:r>
          </a:p>
          <a:p>
            <a:r>
              <a:rPr lang="es-ES" sz="1200" dirty="0" err="1" smtClean="0">
                <a:latin typeface="Roboto Thin" charset="0"/>
                <a:ea typeface="Roboto Thin" charset="0"/>
              </a:rPr>
              <a:t>Normalization</a:t>
            </a:r>
            <a:r>
              <a:rPr lang="es-ES" sz="1200" dirty="0" smtClean="0">
                <a:latin typeface="Roboto Thin" charset="0"/>
                <a:ea typeface="Roboto Thin" charset="0"/>
              </a:rPr>
              <a:t> of Green: Yes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101" name="100 CuadroTexto"/>
          <p:cNvSpPr txBox="1"/>
          <p:nvPr/>
        </p:nvSpPr>
        <p:spPr>
          <a:xfrm>
            <a:off x="6832691" y="3158446"/>
            <a:ext cx="200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3000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White</a:t>
            </a:r>
          </a:p>
          <a:p>
            <a:r>
              <a:rPr lang="es-ES" sz="1200" dirty="0" err="1">
                <a:latin typeface="Roboto Thin" charset="0"/>
                <a:ea typeface="Roboto Thin" charset="0"/>
              </a:rPr>
              <a:t>Normalization</a:t>
            </a:r>
            <a:r>
              <a:rPr lang="es-ES" sz="1200" dirty="0">
                <a:latin typeface="Roboto Thin" charset="0"/>
                <a:ea typeface="Roboto Thin" charset="0"/>
              </a:rPr>
              <a:t> of Green: No</a:t>
            </a:r>
            <a:endParaRPr lang="es-CO" sz="1200" dirty="0">
              <a:latin typeface="Roboto Thin" charset="0"/>
              <a:ea typeface="Roboto Thin" charset="0"/>
            </a:endParaRPr>
          </a:p>
          <a:p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102" name="101 CuadroTexto"/>
          <p:cNvSpPr txBox="1"/>
          <p:nvPr/>
        </p:nvSpPr>
        <p:spPr>
          <a:xfrm>
            <a:off x="2088324" y="6243026"/>
            <a:ext cx="200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latin typeface="Roboto Thin" charset="0"/>
                <a:ea typeface="Roboto Thin" charset="0"/>
              </a:rPr>
              <a:t>Area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Threshold</a:t>
            </a:r>
            <a:r>
              <a:rPr lang="es-ES" sz="1200" dirty="0" smtClean="0">
                <a:latin typeface="Roboto Thin" charset="0"/>
                <a:ea typeface="Roboto Thin" charset="0"/>
              </a:rPr>
              <a:t>: 3000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pixels</a:t>
            </a:r>
            <a:endParaRPr lang="es-ES" sz="1200" dirty="0" smtClean="0">
              <a:latin typeface="Roboto Thin" charset="0"/>
              <a:ea typeface="Roboto Thin" charset="0"/>
            </a:endParaRPr>
          </a:p>
          <a:p>
            <a:r>
              <a:rPr lang="es-ES" sz="1200" dirty="0" smtClean="0">
                <a:latin typeface="Roboto Thin" charset="0"/>
                <a:ea typeface="Roboto Thin" charset="0"/>
              </a:rPr>
              <a:t>Color: Blue</a:t>
            </a:r>
          </a:p>
          <a:p>
            <a:r>
              <a:rPr lang="es-ES" sz="1200" dirty="0" err="1">
                <a:latin typeface="Roboto Thin" charset="0"/>
                <a:ea typeface="Roboto Thin" charset="0"/>
              </a:rPr>
              <a:t>Normalization</a:t>
            </a:r>
            <a:r>
              <a:rPr lang="es-ES" sz="1200" dirty="0">
                <a:latin typeface="Roboto Thin" charset="0"/>
                <a:ea typeface="Roboto Thin" charset="0"/>
              </a:rPr>
              <a:t> of Green: </a:t>
            </a:r>
            <a:r>
              <a:rPr lang="es-ES" sz="1200" dirty="0" smtClean="0">
                <a:latin typeface="Roboto Thin" charset="0"/>
                <a:ea typeface="Roboto Thin" charset="0"/>
              </a:rPr>
              <a:t>No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87" name="86 Rectángulo redondeado"/>
          <p:cNvSpPr/>
          <p:nvPr/>
        </p:nvSpPr>
        <p:spPr>
          <a:xfrm>
            <a:off x="9381170" y="3816444"/>
            <a:ext cx="2594344" cy="1694373"/>
          </a:xfrm>
          <a:prstGeom prst="round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41 Rectángulo redondeado"/>
          <p:cNvSpPr/>
          <p:nvPr/>
        </p:nvSpPr>
        <p:spPr>
          <a:xfrm>
            <a:off x="9145500" y="2697013"/>
            <a:ext cx="3010444" cy="2884215"/>
          </a:xfrm>
          <a:custGeom>
            <a:avLst/>
            <a:gdLst>
              <a:gd name="connsiteX0" fmla="*/ 0 w 2967653"/>
              <a:gd name="connsiteY0" fmla="*/ 494619 h 3319901"/>
              <a:gd name="connsiteX1" fmla="*/ 494619 w 2967653"/>
              <a:gd name="connsiteY1" fmla="*/ 0 h 3319901"/>
              <a:gd name="connsiteX2" fmla="*/ 2473034 w 2967653"/>
              <a:gd name="connsiteY2" fmla="*/ 0 h 3319901"/>
              <a:gd name="connsiteX3" fmla="*/ 2967653 w 2967653"/>
              <a:gd name="connsiteY3" fmla="*/ 494619 h 3319901"/>
              <a:gd name="connsiteX4" fmla="*/ 2967653 w 2967653"/>
              <a:gd name="connsiteY4" fmla="*/ 2825282 h 3319901"/>
              <a:gd name="connsiteX5" fmla="*/ 2473034 w 2967653"/>
              <a:gd name="connsiteY5" fmla="*/ 3319901 h 3319901"/>
              <a:gd name="connsiteX6" fmla="*/ 494619 w 2967653"/>
              <a:gd name="connsiteY6" fmla="*/ 3319901 h 3319901"/>
              <a:gd name="connsiteX7" fmla="*/ 0 w 2967653"/>
              <a:gd name="connsiteY7" fmla="*/ 2825282 h 3319901"/>
              <a:gd name="connsiteX8" fmla="*/ 0 w 2967653"/>
              <a:gd name="connsiteY8" fmla="*/ 494619 h 3319901"/>
              <a:gd name="connsiteX0" fmla="*/ 0 w 2967653"/>
              <a:gd name="connsiteY0" fmla="*/ 494619 h 3319901"/>
              <a:gd name="connsiteX1" fmla="*/ 483987 w 2967653"/>
              <a:gd name="connsiteY1" fmla="*/ 414670 h 3319901"/>
              <a:gd name="connsiteX2" fmla="*/ 2473034 w 2967653"/>
              <a:gd name="connsiteY2" fmla="*/ 0 h 3319901"/>
              <a:gd name="connsiteX3" fmla="*/ 2967653 w 2967653"/>
              <a:gd name="connsiteY3" fmla="*/ 494619 h 3319901"/>
              <a:gd name="connsiteX4" fmla="*/ 2967653 w 2967653"/>
              <a:gd name="connsiteY4" fmla="*/ 2825282 h 3319901"/>
              <a:gd name="connsiteX5" fmla="*/ 2473034 w 2967653"/>
              <a:gd name="connsiteY5" fmla="*/ 3319901 h 3319901"/>
              <a:gd name="connsiteX6" fmla="*/ 494619 w 2967653"/>
              <a:gd name="connsiteY6" fmla="*/ 3319901 h 3319901"/>
              <a:gd name="connsiteX7" fmla="*/ 0 w 2967653"/>
              <a:gd name="connsiteY7" fmla="*/ 2825282 h 3319901"/>
              <a:gd name="connsiteX8" fmla="*/ 0 w 2967653"/>
              <a:gd name="connsiteY8" fmla="*/ 494619 h 3319901"/>
              <a:gd name="connsiteX0" fmla="*/ 0 w 2967653"/>
              <a:gd name="connsiteY0" fmla="*/ 146270 h 2971552"/>
              <a:gd name="connsiteX1" fmla="*/ 483987 w 2967653"/>
              <a:gd name="connsiteY1" fmla="*/ 66321 h 2971552"/>
              <a:gd name="connsiteX2" fmla="*/ 2675053 w 2967653"/>
              <a:gd name="connsiteY2" fmla="*/ 140748 h 2971552"/>
              <a:gd name="connsiteX3" fmla="*/ 2967653 w 2967653"/>
              <a:gd name="connsiteY3" fmla="*/ 146270 h 2971552"/>
              <a:gd name="connsiteX4" fmla="*/ 2967653 w 2967653"/>
              <a:gd name="connsiteY4" fmla="*/ 2476933 h 2971552"/>
              <a:gd name="connsiteX5" fmla="*/ 2473034 w 2967653"/>
              <a:gd name="connsiteY5" fmla="*/ 2971552 h 2971552"/>
              <a:gd name="connsiteX6" fmla="*/ 494619 w 2967653"/>
              <a:gd name="connsiteY6" fmla="*/ 2971552 h 2971552"/>
              <a:gd name="connsiteX7" fmla="*/ 0 w 2967653"/>
              <a:gd name="connsiteY7" fmla="*/ 2476933 h 2971552"/>
              <a:gd name="connsiteX8" fmla="*/ 0 w 2967653"/>
              <a:gd name="connsiteY8" fmla="*/ 146270 h 2971552"/>
              <a:gd name="connsiteX0" fmla="*/ 0 w 3031448"/>
              <a:gd name="connsiteY0" fmla="*/ 431202 h 2948140"/>
              <a:gd name="connsiteX1" fmla="*/ 547782 w 3031448"/>
              <a:gd name="connsiteY1" fmla="*/ 42909 h 2948140"/>
              <a:gd name="connsiteX2" fmla="*/ 2738848 w 3031448"/>
              <a:gd name="connsiteY2" fmla="*/ 117336 h 2948140"/>
              <a:gd name="connsiteX3" fmla="*/ 3031448 w 3031448"/>
              <a:gd name="connsiteY3" fmla="*/ 122858 h 2948140"/>
              <a:gd name="connsiteX4" fmla="*/ 3031448 w 3031448"/>
              <a:gd name="connsiteY4" fmla="*/ 2453521 h 2948140"/>
              <a:gd name="connsiteX5" fmla="*/ 2536829 w 3031448"/>
              <a:gd name="connsiteY5" fmla="*/ 2948140 h 2948140"/>
              <a:gd name="connsiteX6" fmla="*/ 558414 w 3031448"/>
              <a:gd name="connsiteY6" fmla="*/ 2948140 h 2948140"/>
              <a:gd name="connsiteX7" fmla="*/ 63795 w 3031448"/>
              <a:gd name="connsiteY7" fmla="*/ 2453521 h 2948140"/>
              <a:gd name="connsiteX8" fmla="*/ 0 w 3031448"/>
              <a:gd name="connsiteY8" fmla="*/ 431202 h 2948140"/>
              <a:gd name="connsiteX0" fmla="*/ 0 w 3031448"/>
              <a:gd name="connsiteY0" fmla="*/ 431202 h 2948140"/>
              <a:gd name="connsiteX1" fmla="*/ 590313 w 3031448"/>
              <a:gd name="connsiteY1" fmla="*/ 117337 h 2948140"/>
              <a:gd name="connsiteX2" fmla="*/ 2738848 w 3031448"/>
              <a:gd name="connsiteY2" fmla="*/ 117336 h 2948140"/>
              <a:gd name="connsiteX3" fmla="*/ 3031448 w 3031448"/>
              <a:gd name="connsiteY3" fmla="*/ 122858 h 2948140"/>
              <a:gd name="connsiteX4" fmla="*/ 3031448 w 3031448"/>
              <a:gd name="connsiteY4" fmla="*/ 2453521 h 2948140"/>
              <a:gd name="connsiteX5" fmla="*/ 2536829 w 3031448"/>
              <a:gd name="connsiteY5" fmla="*/ 2948140 h 2948140"/>
              <a:gd name="connsiteX6" fmla="*/ 558414 w 3031448"/>
              <a:gd name="connsiteY6" fmla="*/ 2948140 h 2948140"/>
              <a:gd name="connsiteX7" fmla="*/ 63795 w 3031448"/>
              <a:gd name="connsiteY7" fmla="*/ 2453521 h 2948140"/>
              <a:gd name="connsiteX8" fmla="*/ 0 w 3031448"/>
              <a:gd name="connsiteY8" fmla="*/ 431202 h 2948140"/>
              <a:gd name="connsiteX0" fmla="*/ 0 w 3042080"/>
              <a:gd name="connsiteY0" fmla="*/ 367277 h 2884215"/>
              <a:gd name="connsiteX1" fmla="*/ 590313 w 3042080"/>
              <a:gd name="connsiteY1" fmla="*/ 53412 h 2884215"/>
              <a:gd name="connsiteX2" fmla="*/ 2738848 w 3042080"/>
              <a:gd name="connsiteY2" fmla="*/ 53411 h 2884215"/>
              <a:gd name="connsiteX3" fmla="*/ 3042080 w 3042080"/>
              <a:gd name="connsiteY3" fmla="*/ 154626 h 2884215"/>
              <a:gd name="connsiteX4" fmla="*/ 3031448 w 3042080"/>
              <a:gd name="connsiteY4" fmla="*/ 2389596 h 2884215"/>
              <a:gd name="connsiteX5" fmla="*/ 2536829 w 3042080"/>
              <a:gd name="connsiteY5" fmla="*/ 2884215 h 2884215"/>
              <a:gd name="connsiteX6" fmla="*/ 558414 w 3042080"/>
              <a:gd name="connsiteY6" fmla="*/ 2884215 h 2884215"/>
              <a:gd name="connsiteX7" fmla="*/ 63795 w 3042080"/>
              <a:gd name="connsiteY7" fmla="*/ 2389596 h 2884215"/>
              <a:gd name="connsiteX8" fmla="*/ 0 w 3042080"/>
              <a:gd name="connsiteY8" fmla="*/ 367277 h 2884215"/>
              <a:gd name="connsiteX0" fmla="*/ 0 w 2999550"/>
              <a:gd name="connsiteY0" fmla="*/ 324747 h 2884215"/>
              <a:gd name="connsiteX1" fmla="*/ 547783 w 2999550"/>
              <a:gd name="connsiteY1" fmla="*/ 53412 h 2884215"/>
              <a:gd name="connsiteX2" fmla="*/ 2696318 w 2999550"/>
              <a:gd name="connsiteY2" fmla="*/ 53411 h 2884215"/>
              <a:gd name="connsiteX3" fmla="*/ 2999550 w 2999550"/>
              <a:gd name="connsiteY3" fmla="*/ 154626 h 2884215"/>
              <a:gd name="connsiteX4" fmla="*/ 2988918 w 2999550"/>
              <a:gd name="connsiteY4" fmla="*/ 2389596 h 2884215"/>
              <a:gd name="connsiteX5" fmla="*/ 2494299 w 2999550"/>
              <a:gd name="connsiteY5" fmla="*/ 2884215 h 2884215"/>
              <a:gd name="connsiteX6" fmla="*/ 515884 w 2999550"/>
              <a:gd name="connsiteY6" fmla="*/ 2884215 h 2884215"/>
              <a:gd name="connsiteX7" fmla="*/ 21265 w 2999550"/>
              <a:gd name="connsiteY7" fmla="*/ 2389596 h 2884215"/>
              <a:gd name="connsiteX8" fmla="*/ 0 w 2999550"/>
              <a:gd name="connsiteY8" fmla="*/ 324747 h 2884215"/>
              <a:gd name="connsiteX0" fmla="*/ 0 w 2999550"/>
              <a:gd name="connsiteY0" fmla="*/ 324747 h 2884215"/>
              <a:gd name="connsiteX1" fmla="*/ 547783 w 2999550"/>
              <a:gd name="connsiteY1" fmla="*/ 53412 h 2884215"/>
              <a:gd name="connsiteX2" fmla="*/ 2696318 w 2999550"/>
              <a:gd name="connsiteY2" fmla="*/ 53411 h 2884215"/>
              <a:gd name="connsiteX3" fmla="*/ 2999550 w 2999550"/>
              <a:gd name="connsiteY3" fmla="*/ 154626 h 2884215"/>
              <a:gd name="connsiteX4" fmla="*/ 2988918 w 2999550"/>
              <a:gd name="connsiteY4" fmla="*/ 2389596 h 2884215"/>
              <a:gd name="connsiteX5" fmla="*/ 2494299 w 2999550"/>
              <a:gd name="connsiteY5" fmla="*/ 2884215 h 2884215"/>
              <a:gd name="connsiteX6" fmla="*/ 515884 w 2999550"/>
              <a:gd name="connsiteY6" fmla="*/ 2884215 h 2884215"/>
              <a:gd name="connsiteX7" fmla="*/ 106326 w 2999550"/>
              <a:gd name="connsiteY7" fmla="*/ 2389596 h 2884215"/>
              <a:gd name="connsiteX8" fmla="*/ 0 w 2999550"/>
              <a:gd name="connsiteY8" fmla="*/ 324747 h 2884215"/>
              <a:gd name="connsiteX0" fmla="*/ 0 w 2946387"/>
              <a:gd name="connsiteY0" fmla="*/ 314115 h 2884215"/>
              <a:gd name="connsiteX1" fmla="*/ 494620 w 2946387"/>
              <a:gd name="connsiteY1" fmla="*/ 53412 h 2884215"/>
              <a:gd name="connsiteX2" fmla="*/ 2643155 w 2946387"/>
              <a:gd name="connsiteY2" fmla="*/ 53411 h 2884215"/>
              <a:gd name="connsiteX3" fmla="*/ 2946387 w 2946387"/>
              <a:gd name="connsiteY3" fmla="*/ 154626 h 2884215"/>
              <a:gd name="connsiteX4" fmla="*/ 2935755 w 2946387"/>
              <a:gd name="connsiteY4" fmla="*/ 2389596 h 2884215"/>
              <a:gd name="connsiteX5" fmla="*/ 2441136 w 2946387"/>
              <a:gd name="connsiteY5" fmla="*/ 2884215 h 2884215"/>
              <a:gd name="connsiteX6" fmla="*/ 462721 w 2946387"/>
              <a:gd name="connsiteY6" fmla="*/ 2884215 h 2884215"/>
              <a:gd name="connsiteX7" fmla="*/ 53163 w 2946387"/>
              <a:gd name="connsiteY7" fmla="*/ 2389596 h 2884215"/>
              <a:gd name="connsiteX8" fmla="*/ 0 w 2946387"/>
              <a:gd name="connsiteY8" fmla="*/ 314115 h 288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6387" h="2884215">
                <a:moveTo>
                  <a:pt x="0" y="314115"/>
                </a:moveTo>
                <a:cubicBezTo>
                  <a:pt x="0" y="40944"/>
                  <a:pt x="221449" y="53412"/>
                  <a:pt x="494620" y="53412"/>
                </a:cubicBezTo>
                <a:lnTo>
                  <a:pt x="2643155" y="53411"/>
                </a:lnTo>
                <a:cubicBezTo>
                  <a:pt x="2916326" y="53411"/>
                  <a:pt x="2946387" y="-118545"/>
                  <a:pt x="2946387" y="154626"/>
                </a:cubicBezTo>
                <a:lnTo>
                  <a:pt x="2935755" y="2389596"/>
                </a:lnTo>
                <a:cubicBezTo>
                  <a:pt x="2935755" y="2662767"/>
                  <a:pt x="2714307" y="2884215"/>
                  <a:pt x="2441136" y="2884215"/>
                </a:cubicBezTo>
                <a:lnTo>
                  <a:pt x="462721" y="2884215"/>
                </a:lnTo>
                <a:cubicBezTo>
                  <a:pt x="189550" y="2884215"/>
                  <a:pt x="53163" y="2662767"/>
                  <a:pt x="53163" y="2389596"/>
                </a:cubicBezTo>
                <a:lnTo>
                  <a:pt x="0" y="314115"/>
                </a:lnTo>
                <a:close/>
              </a:path>
            </a:pathLst>
          </a:cu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353" y="3905832"/>
            <a:ext cx="2171977" cy="133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81 CuadroTexto"/>
          <p:cNvSpPr txBox="1"/>
          <p:nvPr/>
        </p:nvSpPr>
        <p:spPr>
          <a:xfrm>
            <a:off x="9253950" y="5233818"/>
            <a:ext cx="2823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latin typeface="Roboto Thin" charset="0"/>
                <a:ea typeface="Roboto Thin" charset="0"/>
              </a:rPr>
              <a:t>Data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from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the</a:t>
            </a:r>
            <a:r>
              <a:rPr lang="es-ES" sz="1200" dirty="0" smtClean="0">
                <a:latin typeface="Roboto Thin" charset="0"/>
                <a:ea typeface="Roboto Thin" charset="0"/>
              </a:rPr>
              <a:t> </a:t>
            </a:r>
            <a:r>
              <a:rPr lang="es-ES" sz="1200" dirty="0" err="1" smtClean="0">
                <a:latin typeface="Roboto Thin" charset="0"/>
                <a:ea typeface="Roboto Thin" charset="0"/>
              </a:rPr>
              <a:t>segmentation</a:t>
            </a:r>
            <a:endParaRPr lang="es-CO" sz="1200" dirty="0">
              <a:latin typeface="Roboto Thin" charset="0"/>
              <a:ea typeface="Roboto Thin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9200741" y="2814740"/>
            <a:ext cx="2955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Roboto Thin" charset="0"/>
                <a:ea typeface="Roboto Thin" charset="0"/>
              </a:rPr>
              <a:t>The images to the left depict  various types of segmentation of the same image, all for different structures</a:t>
            </a:r>
            <a:endParaRPr lang="es-CO" sz="1400" dirty="0">
              <a:latin typeface="Roboto Thin" charset="0"/>
              <a:ea typeface="Roboto Thin" charset="0"/>
            </a:endParaRP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84" y="5510817"/>
            <a:ext cx="1300739" cy="6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" name="118 Flecha doblada"/>
          <p:cNvSpPr/>
          <p:nvPr/>
        </p:nvSpPr>
        <p:spPr>
          <a:xfrm flipH="1">
            <a:off x="4516458" y="1388898"/>
            <a:ext cx="963216" cy="857434"/>
          </a:xfrm>
          <a:prstGeom prst="bentArrow">
            <a:avLst/>
          </a:prstGeom>
          <a:gradFill>
            <a:gsLst>
              <a:gs pos="0">
                <a:srgbClr val="542583"/>
              </a:gs>
              <a:gs pos="83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0" name="119 Flecha doblada"/>
          <p:cNvSpPr/>
          <p:nvPr/>
        </p:nvSpPr>
        <p:spPr>
          <a:xfrm flipH="1">
            <a:off x="4516459" y="1386147"/>
            <a:ext cx="963216" cy="857434"/>
          </a:xfrm>
          <a:prstGeom prst="bentArrow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9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5" y="3686"/>
            <a:ext cx="12196715" cy="684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Rectangle 29"/>
          <p:cNvSpPr/>
          <p:nvPr/>
        </p:nvSpPr>
        <p:spPr>
          <a:xfrm>
            <a:off x="1867499" y="-4759"/>
            <a:ext cx="10324499" cy="685475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5"/>
          <p:cNvSpPr/>
          <p:nvPr/>
        </p:nvSpPr>
        <p:spPr>
          <a:xfrm>
            <a:off x="-4714" y="-8002"/>
            <a:ext cx="187221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2"/>
          <p:cNvSpPr/>
          <p:nvPr/>
        </p:nvSpPr>
        <p:spPr>
          <a:xfrm>
            <a:off x="-4714" y="1901495"/>
            <a:ext cx="1867501" cy="501658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10"/>
          <p:cNvSpPr txBox="1"/>
          <p:nvPr/>
        </p:nvSpPr>
        <p:spPr>
          <a:xfrm>
            <a:off x="169052" y="1088112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Purpose and Strategy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9" name="Rectangle 11"/>
          <p:cNvSpPr/>
          <p:nvPr/>
        </p:nvSpPr>
        <p:spPr>
          <a:xfrm>
            <a:off x="1806585" y="1901495"/>
            <a:ext cx="60914" cy="501658"/>
          </a:xfrm>
          <a:prstGeom prst="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35"/>
          <p:cNvSpPr txBox="1"/>
          <p:nvPr/>
        </p:nvSpPr>
        <p:spPr>
          <a:xfrm>
            <a:off x="177872" y="1560727"/>
            <a:ext cx="1476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Image Segmentation</a:t>
            </a:r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1" name="TextBox 68"/>
          <p:cNvSpPr txBox="1"/>
          <p:nvPr/>
        </p:nvSpPr>
        <p:spPr>
          <a:xfrm>
            <a:off x="303371" y="286389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Thin" pitchFamily="2" charset="0"/>
                <a:ea typeface="Roboto Thin" pitchFamily="2" charset="0"/>
              </a:rPr>
              <a:t>Lung</a:t>
            </a:r>
            <a:r>
              <a:rPr lang="en-US" b="1" dirty="0" err="1" smtClean="0">
                <a:solidFill>
                  <a:srgbClr val="FDB827"/>
                </a:solidFill>
                <a:latin typeface="Roboto Thin" pitchFamily="2" charset="0"/>
                <a:ea typeface="Roboto Thin" pitchFamily="2" charset="0"/>
              </a:rPr>
              <a:t>Map</a:t>
            </a:r>
            <a:endParaRPr lang="en-US" b="1" dirty="0">
              <a:solidFill>
                <a:srgbClr val="FDB827"/>
              </a:solidFill>
              <a:latin typeface="Roboto Thin" pitchFamily="2" charset="0"/>
              <a:ea typeface="Roboto Thin" pitchFamily="2" charset="0"/>
            </a:endParaRPr>
          </a:p>
        </p:txBody>
      </p:sp>
      <p:cxnSp>
        <p:nvCxnSpPr>
          <p:cNvPr id="52" name="Straight Connector 70"/>
          <p:cNvCxnSpPr/>
          <p:nvPr/>
        </p:nvCxnSpPr>
        <p:spPr>
          <a:xfrm>
            <a:off x="606056" y="655721"/>
            <a:ext cx="563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66"/>
          <p:cNvGrpSpPr/>
          <p:nvPr/>
        </p:nvGrpSpPr>
        <p:grpSpPr>
          <a:xfrm>
            <a:off x="3483063" y="54860"/>
            <a:ext cx="7165416" cy="1039901"/>
            <a:chOff x="4220502" y="2191856"/>
            <a:chExt cx="7165416" cy="1039901"/>
          </a:xfrm>
        </p:grpSpPr>
        <p:sp>
          <p:nvSpPr>
            <p:cNvPr id="54" name="TextBox 64"/>
            <p:cNvSpPr txBox="1"/>
            <p:nvPr/>
          </p:nvSpPr>
          <p:spPr>
            <a:xfrm>
              <a:off x="5197650" y="2191856"/>
              <a:ext cx="60452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Conclusion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 </a:t>
              </a:r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| </a:t>
              </a:r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Thin" pitchFamily="2" charset="0"/>
                  <a:ea typeface="Roboto Thin" pitchFamily="2" charset="0"/>
                </a:rPr>
                <a:t>Results and Future Steps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55" name="Rectangle 65"/>
            <p:cNvSpPr/>
            <p:nvPr/>
          </p:nvSpPr>
          <p:spPr>
            <a:xfrm>
              <a:off x="4220502" y="2800870"/>
              <a:ext cx="71654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  <a:p>
              <a:pPr algn="ctr"/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Thin" pitchFamily="2" charset="0"/>
                <a:ea typeface="Roboto Thin" pitchFamily="2" charset="0"/>
              </a:endParaRPr>
            </a:p>
          </p:txBody>
        </p:sp>
      </p:grpSp>
      <p:sp>
        <p:nvSpPr>
          <p:cNvPr id="56" name="TextBox 35"/>
          <p:cNvSpPr txBox="1"/>
          <p:nvPr/>
        </p:nvSpPr>
        <p:spPr>
          <a:xfrm>
            <a:off x="164218" y="2032862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Results and Future Steps</a:t>
            </a:r>
          </a:p>
          <a:p>
            <a:endParaRPr lang="en-US" sz="1100" dirty="0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077" name="Picture 5" descr="https://lh6.googleusercontent.com/0_ZF4F2YLq1ebiJ66A4gQSckE2VRBgB-Vefhw3EMHdKdYgJDyyA3yGcKeOzdQScGzYTuHcBUsFm6_yMZRz66cIhMGe1Kxaj8QIk2vuc2aw4ufxCMhAdjGbmuF9Dtt5cUaE5me8o9T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25" y="773500"/>
            <a:ext cx="8199511" cy="325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83 CuadroTexto"/>
          <p:cNvSpPr txBox="1"/>
          <p:nvPr/>
        </p:nvSpPr>
        <p:spPr>
          <a:xfrm>
            <a:off x="1908606" y="710040"/>
            <a:ext cx="7426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Roboto Light" charset="0"/>
                <a:ea typeface="Roboto Light" charset="0"/>
              </a:rPr>
              <a:t>Results:</a:t>
            </a:r>
            <a:endParaRPr lang="es-CO" sz="1600" b="1" dirty="0">
              <a:latin typeface="Roboto Light" charset="0"/>
              <a:ea typeface="Roboto Light" charset="0"/>
            </a:endParaRPr>
          </a:p>
        </p:txBody>
      </p:sp>
      <p:sp>
        <p:nvSpPr>
          <p:cNvPr id="85" name="84 CuadroTexto"/>
          <p:cNvSpPr txBox="1"/>
          <p:nvPr/>
        </p:nvSpPr>
        <p:spPr>
          <a:xfrm>
            <a:off x="1782141" y="3738837"/>
            <a:ext cx="7426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 smtClean="0">
                <a:latin typeface="Roboto Light" charset="0"/>
                <a:ea typeface="Roboto Light" charset="0"/>
              </a:rPr>
              <a:t>Future</a:t>
            </a:r>
            <a:r>
              <a:rPr lang="es-ES" sz="1600" b="1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b="1" dirty="0" err="1" smtClean="0">
                <a:latin typeface="Roboto Light" charset="0"/>
                <a:ea typeface="Roboto Light" charset="0"/>
              </a:rPr>
              <a:t>Steps</a:t>
            </a:r>
            <a:r>
              <a:rPr lang="es-ES" sz="1600" b="1" dirty="0" smtClean="0">
                <a:latin typeface="Roboto Light" charset="0"/>
                <a:ea typeface="Roboto Light" charset="0"/>
              </a:rPr>
              <a:t>:</a:t>
            </a:r>
            <a:endParaRPr lang="es-CO" sz="1600" b="1" dirty="0">
              <a:latin typeface="Roboto Light" charset="0"/>
              <a:ea typeface="Roboto Light" charset="0"/>
            </a:endParaRPr>
          </a:p>
        </p:txBody>
      </p:sp>
      <p:cxnSp>
        <p:nvCxnSpPr>
          <p:cNvPr id="82" name="81 Conector recto"/>
          <p:cNvCxnSpPr/>
          <p:nvPr/>
        </p:nvCxnSpPr>
        <p:spPr>
          <a:xfrm>
            <a:off x="2098964" y="1011099"/>
            <a:ext cx="5818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87 Conector recto"/>
          <p:cNvCxnSpPr/>
          <p:nvPr/>
        </p:nvCxnSpPr>
        <p:spPr>
          <a:xfrm>
            <a:off x="1880337" y="4031481"/>
            <a:ext cx="1137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86 Rectángulo redondeado"/>
          <p:cNvSpPr/>
          <p:nvPr/>
        </p:nvSpPr>
        <p:spPr>
          <a:xfrm>
            <a:off x="1880337" y="4191869"/>
            <a:ext cx="8617173" cy="263398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2" name="91 Rectángulo redondeado"/>
          <p:cNvSpPr/>
          <p:nvPr/>
        </p:nvSpPr>
        <p:spPr>
          <a:xfrm>
            <a:off x="1867502" y="4191869"/>
            <a:ext cx="8658277" cy="2633979"/>
          </a:xfrm>
          <a:prstGeom prst="round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85 CuadroTexto"/>
          <p:cNvSpPr txBox="1"/>
          <p:nvPr/>
        </p:nvSpPr>
        <p:spPr>
          <a:xfrm>
            <a:off x="2314885" y="4271304"/>
            <a:ext cx="85494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Roboto Light" charset="0"/>
                <a:ea typeface="Roboto Light" charset="0"/>
              </a:rPr>
              <a:t>Developing </a:t>
            </a:r>
            <a:r>
              <a:rPr lang="en-US" sz="1600" dirty="0">
                <a:latin typeface="Roboto Light" charset="0"/>
                <a:ea typeface="Roboto Light" charset="0"/>
              </a:rPr>
              <a:t>pipeline for higher resolution image segmentation to detect more entity types</a:t>
            </a:r>
            <a:r>
              <a:rPr lang="en-US" sz="1600" dirty="0" smtClean="0">
                <a:latin typeface="Roboto Light" charset="0"/>
                <a:ea typeface="Roboto Light" charset="0"/>
              </a:rPr>
              <a:t>. 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Making </a:t>
            </a:r>
            <a:r>
              <a:rPr lang="en-US" sz="1600" dirty="0">
                <a:latin typeface="Roboto Light" charset="0"/>
                <a:ea typeface="Roboto Light" charset="0"/>
              </a:rPr>
              <a:t>segmentation rules more robust with better normalization and the use of different </a:t>
            </a:r>
            <a:r>
              <a:rPr lang="en-US" sz="1600" dirty="0" smtClean="0">
                <a:latin typeface="Roboto Light" charset="0"/>
                <a:ea typeface="Roboto Light" charset="0"/>
              </a:rPr>
              <a:t>algorithms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Making </a:t>
            </a:r>
            <a:r>
              <a:rPr lang="en-US" sz="1600" dirty="0">
                <a:latin typeface="Roboto Light" charset="0"/>
                <a:ea typeface="Roboto Light" charset="0"/>
              </a:rPr>
              <a:t>functions more flexible and </a:t>
            </a:r>
            <a:r>
              <a:rPr lang="en-US" sz="1600" dirty="0" smtClean="0">
                <a:latin typeface="Roboto Light" charset="0"/>
                <a:ea typeface="Roboto Light" charset="0"/>
              </a:rPr>
              <a:t>generic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Enhancing </a:t>
            </a:r>
            <a:r>
              <a:rPr lang="en-US" sz="1600" dirty="0">
                <a:latin typeface="Roboto Light" charset="0"/>
                <a:ea typeface="Roboto Light" charset="0"/>
              </a:rPr>
              <a:t>web application usability and </a:t>
            </a:r>
            <a:r>
              <a:rPr lang="en-US" sz="1600" dirty="0" smtClean="0">
                <a:latin typeface="Roboto Light" charset="0"/>
                <a:ea typeface="Roboto Light" charset="0"/>
              </a:rPr>
              <a:t>features</a:t>
            </a:r>
          </a:p>
          <a:p>
            <a:endParaRPr lang="en-US" sz="1600" dirty="0">
              <a:latin typeface="Roboto Light" charset="0"/>
              <a:ea typeface="Roboto Light" charset="0"/>
            </a:endParaRPr>
          </a:p>
          <a:p>
            <a:r>
              <a:rPr lang="en-US" sz="1600" dirty="0" smtClean="0">
                <a:latin typeface="Roboto Light" charset="0"/>
                <a:ea typeface="Roboto Light" charset="0"/>
              </a:rPr>
              <a:t>Integrating </a:t>
            </a:r>
            <a:r>
              <a:rPr lang="en-US" sz="1600" dirty="0">
                <a:latin typeface="Roboto Light" charset="0"/>
                <a:ea typeface="Roboto Light" charset="0"/>
              </a:rPr>
              <a:t>of pipeline and web visualization application into </a:t>
            </a:r>
            <a:r>
              <a:rPr lang="en-US" sz="1600" dirty="0" err="1">
                <a:latin typeface="Roboto Light" charset="0"/>
                <a:ea typeface="Roboto Light" charset="0"/>
              </a:rPr>
              <a:t>LungMAP</a:t>
            </a:r>
            <a:r>
              <a:rPr lang="en-US" sz="1600" dirty="0">
                <a:latin typeface="Roboto Light" charset="0"/>
                <a:ea typeface="Roboto Light" charset="0"/>
              </a:rPr>
              <a:t> website</a:t>
            </a:r>
            <a:endParaRPr lang="es-CO" sz="1600" dirty="0">
              <a:latin typeface="Roboto Light" charset="0"/>
              <a:ea typeface="Roboto Light" charset="0"/>
            </a:endParaRPr>
          </a:p>
        </p:txBody>
      </p:sp>
      <p:sp>
        <p:nvSpPr>
          <p:cNvPr id="89" name="88 Elipse"/>
          <p:cNvSpPr/>
          <p:nvPr/>
        </p:nvSpPr>
        <p:spPr>
          <a:xfrm>
            <a:off x="2098964" y="4271304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4" name="93 Elipse"/>
          <p:cNvSpPr/>
          <p:nvPr/>
        </p:nvSpPr>
        <p:spPr>
          <a:xfrm>
            <a:off x="2098963" y="4773601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5" name="94 Elipse"/>
          <p:cNvSpPr/>
          <p:nvPr/>
        </p:nvSpPr>
        <p:spPr>
          <a:xfrm>
            <a:off x="2098964" y="5522555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7" name="96 Elipse"/>
          <p:cNvSpPr/>
          <p:nvPr/>
        </p:nvSpPr>
        <p:spPr>
          <a:xfrm>
            <a:off x="2076727" y="6525990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6" name="105 Elipse"/>
          <p:cNvSpPr/>
          <p:nvPr/>
        </p:nvSpPr>
        <p:spPr>
          <a:xfrm>
            <a:off x="2098963" y="6029186"/>
            <a:ext cx="215922" cy="250829"/>
          </a:xfrm>
          <a:prstGeom prst="ellipse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6" name="95 Elipse"/>
          <p:cNvSpPr/>
          <p:nvPr/>
        </p:nvSpPr>
        <p:spPr>
          <a:xfrm>
            <a:off x="2098964" y="6021971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8" name="107 Elipse"/>
          <p:cNvSpPr/>
          <p:nvPr/>
        </p:nvSpPr>
        <p:spPr>
          <a:xfrm>
            <a:off x="2098964" y="4271303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9" name="108 Elipse"/>
          <p:cNvSpPr/>
          <p:nvPr/>
        </p:nvSpPr>
        <p:spPr>
          <a:xfrm>
            <a:off x="2098964" y="4766390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0" name="109 Elipse"/>
          <p:cNvSpPr/>
          <p:nvPr/>
        </p:nvSpPr>
        <p:spPr>
          <a:xfrm>
            <a:off x="2098964" y="5513755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1" name="110 Elipse"/>
          <p:cNvSpPr/>
          <p:nvPr/>
        </p:nvSpPr>
        <p:spPr>
          <a:xfrm>
            <a:off x="2076727" y="6525991"/>
            <a:ext cx="215922" cy="250829"/>
          </a:xfrm>
          <a:prstGeom prst="ellipse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4" name="103 Conector recto de flecha"/>
          <p:cNvCxnSpPr/>
          <p:nvPr/>
        </p:nvCxnSpPr>
        <p:spPr>
          <a:xfrm>
            <a:off x="2098964" y="6651405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104 Conector recto de flecha"/>
          <p:cNvCxnSpPr/>
          <p:nvPr/>
        </p:nvCxnSpPr>
        <p:spPr>
          <a:xfrm>
            <a:off x="2121199" y="6147384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02 Conector recto de flecha"/>
          <p:cNvCxnSpPr/>
          <p:nvPr/>
        </p:nvCxnSpPr>
        <p:spPr>
          <a:xfrm>
            <a:off x="2121200" y="5639168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101 Conector recto de flecha"/>
          <p:cNvCxnSpPr/>
          <p:nvPr/>
        </p:nvCxnSpPr>
        <p:spPr>
          <a:xfrm>
            <a:off x="2121200" y="4899014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90 Conector recto de flecha"/>
          <p:cNvCxnSpPr/>
          <p:nvPr/>
        </p:nvCxnSpPr>
        <p:spPr>
          <a:xfrm>
            <a:off x="2121199" y="4396716"/>
            <a:ext cx="171450" cy="1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4"/>
          <p:cNvSpPr txBox="1"/>
          <p:nvPr/>
        </p:nvSpPr>
        <p:spPr>
          <a:xfrm>
            <a:off x="10049121" y="6027003"/>
            <a:ext cx="2142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 err="1" smtClean="0">
                <a:latin typeface="Roboto Thin" pitchFamily="2" charset="0"/>
                <a:ea typeface="Roboto Thin" pitchFamily="2" charset="0"/>
              </a:rPr>
              <a:t>LungMap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b="1" dirty="0" smtClean="0">
                <a:latin typeface="Roboto Thin" pitchFamily="2" charset="0"/>
                <a:ea typeface="Roboto Thin" pitchFamily="2" charset="0"/>
              </a:rPr>
              <a:t>project</a:t>
            </a:r>
            <a:endParaRPr lang="en-US" altLang="en-US" sz="1200" b="1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Pablo Ortiz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Vivek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</a:t>
            </a:r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Sriram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  <a:p>
            <a:pPr algn="ctr" eaLnBrk="1" hangingPunct="1"/>
            <a:r>
              <a:rPr lang="en-US" altLang="en-US" sz="1200" dirty="0" err="1" smtClean="0">
                <a:latin typeface="Roboto Thin" pitchFamily="2" charset="0"/>
                <a:ea typeface="Roboto Thin" pitchFamily="2" charset="0"/>
              </a:rPr>
              <a:t>Lina</a:t>
            </a:r>
            <a:r>
              <a:rPr lang="en-US" altLang="en-US" sz="1200" dirty="0" smtClean="0">
                <a:latin typeface="Roboto Thin" pitchFamily="2" charset="0"/>
                <a:ea typeface="Roboto Thin" pitchFamily="2" charset="0"/>
              </a:rPr>
              <a:t> Yang</a:t>
            </a:r>
            <a:endParaRPr lang="en-US" altLang="en-US" sz="120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11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184" y="5510817"/>
            <a:ext cx="1300739" cy="61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100 Rectángulo redondeado"/>
          <p:cNvSpPr/>
          <p:nvPr/>
        </p:nvSpPr>
        <p:spPr>
          <a:xfrm>
            <a:off x="10242498" y="1328820"/>
            <a:ext cx="1492302" cy="1815882"/>
          </a:xfrm>
          <a:prstGeom prst="roundRect">
            <a:avLst/>
          </a:prstGeom>
          <a:solidFill>
            <a:srgbClr val="542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0" name="119 Rectángulo redondeado"/>
          <p:cNvSpPr/>
          <p:nvPr/>
        </p:nvSpPr>
        <p:spPr>
          <a:xfrm>
            <a:off x="10238765" y="1328820"/>
            <a:ext cx="1492302" cy="1815882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0" name="99 CuadroTexto"/>
          <p:cNvSpPr txBox="1"/>
          <p:nvPr/>
        </p:nvSpPr>
        <p:spPr>
          <a:xfrm>
            <a:off x="10242498" y="1328820"/>
            <a:ext cx="1492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latin typeface="Roboto Light" charset="0"/>
                <a:ea typeface="Roboto Light" charset="0"/>
              </a:rPr>
              <a:t>Data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from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various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types</a:t>
            </a:r>
            <a:r>
              <a:rPr lang="es-ES" sz="16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images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from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lungs</a:t>
            </a:r>
            <a:r>
              <a:rPr lang="es-ES" sz="1600" dirty="0" smtClean="0">
                <a:latin typeface="Roboto Light" charset="0"/>
                <a:ea typeface="Roboto Light" charset="0"/>
              </a:rPr>
              <a:t> at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different</a:t>
            </a:r>
            <a:r>
              <a:rPr lang="es-ES" sz="1600" dirty="0" smtClean="0">
                <a:latin typeface="Roboto Light" charset="0"/>
                <a:ea typeface="Roboto Light" charset="0"/>
              </a:rPr>
              <a:t>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stages</a:t>
            </a:r>
            <a:r>
              <a:rPr lang="es-ES" sz="1600" dirty="0" smtClean="0">
                <a:latin typeface="Roboto Light" charset="0"/>
                <a:ea typeface="Roboto Light" charset="0"/>
              </a:rPr>
              <a:t> of </a:t>
            </a:r>
            <a:r>
              <a:rPr lang="es-ES" sz="1600" dirty="0" err="1" smtClean="0">
                <a:latin typeface="Roboto Light" charset="0"/>
                <a:ea typeface="Roboto Light" charset="0"/>
              </a:rPr>
              <a:t>development</a:t>
            </a:r>
            <a:endParaRPr lang="es-CO" sz="1600" dirty="0">
              <a:latin typeface="Roboto Light" charset="0"/>
              <a:ea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2ECC71"/>
      </a:accent2>
      <a:accent3>
        <a:srgbClr val="3498DB"/>
      </a:accent3>
      <a:accent4>
        <a:srgbClr val="9B59B6"/>
      </a:accent4>
      <a:accent5>
        <a:srgbClr val="F1C40F"/>
      </a:accent5>
      <a:accent6>
        <a:srgbClr val="E68822"/>
      </a:accent6>
      <a:hlink>
        <a:srgbClr val="0563C1"/>
      </a:hlink>
      <a:folHlink>
        <a:srgbClr val="954F72"/>
      </a:folHlink>
    </a:clrScheme>
    <a:fontScheme name="Custom 1">
      <a:majorFont>
        <a:latin typeface="Roboto Th"/>
        <a:ea typeface=""/>
        <a:cs typeface=""/>
      </a:majorFont>
      <a:minorFont>
        <a:latin typeface="Roboto T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Delapan PowerPoint Template" id="{93406F86-DDB5-4B59-9CB6-1FC062320F77}" vid="{3F8AFA9F-A8EB-4A71-813C-9952F3C66C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iDelapan PowerPoint Template</Template>
  <TotalTime>2347</TotalTime>
  <Words>357</Words>
  <Application>Microsoft Office PowerPoint</Application>
  <PresentationFormat>Personalizado</PresentationFormat>
  <Paragraphs>74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0" baseType="lpstr">
      <vt:lpstr>Arial</vt:lpstr>
      <vt:lpstr>Open Sans Light</vt:lpstr>
      <vt:lpstr>Calibri</vt:lpstr>
      <vt:lpstr>Roboto Light</vt:lpstr>
      <vt:lpstr>Roboto Th</vt:lpstr>
      <vt:lpstr>Roboto Thin</vt:lpstr>
      <vt:lpstr>Office Theme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Ortiz</dc:creator>
  <cp:lastModifiedBy>PABLO ORTIZ</cp:lastModifiedBy>
  <cp:revision>303</cp:revision>
  <dcterms:created xsi:type="dcterms:W3CDTF">2015-05-22T04:34:39Z</dcterms:created>
  <dcterms:modified xsi:type="dcterms:W3CDTF">2016-07-26T20:12:45Z</dcterms:modified>
</cp:coreProperties>
</file>